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6"/>
  </p:notesMasterIdLst>
  <p:sldIdLst>
    <p:sldId id="256" r:id="rId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3" roundtripDataSignature="AMtx7miz1g1IRvB5n6jH2vTGS/tpg4iSj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66" d="100"/>
          <a:sy n="66" d="100"/>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customschemas.google.com/relationships/presentationmetadata" Target="metadata"/><Relationship Id="rId3" Type="http://schemas.openxmlformats.org/officeDocument/2006/relationships/customXml" Target="../customXml/item3.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4" Type="http://schemas.openxmlformats.org/officeDocument/2006/relationships/slideMaster" Target="slideMasters/slideMaster1.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 name="Google Shape;5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a:solidFill>
                  <a:schemeClr val="dk1"/>
                </a:solidFill>
                <a:latin typeface="Calibri"/>
                <a:ea typeface="Calibri"/>
                <a:cs typeface="Calibri"/>
                <a:sym typeface="Calibri"/>
              </a:rPr>
              <a:t>45 minute multiple choice test to </a:t>
            </a:r>
            <a:r>
              <a:rPr lang="en-GB" sz="1200" b="1" i="0" u="none" strike="noStrike" cap="none">
                <a:solidFill>
                  <a:schemeClr val="dk1"/>
                </a:solidFill>
                <a:effectLst/>
                <a:latin typeface="Calibri"/>
                <a:ea typeface="Calibri"/>
                <a:cs typeface="Calibri"/>
                <a:sym typeface="Calibri"/>
              </a:rPr>
              <a:t>allow participants to showcase their existing knowledge as well as their learning from the pre-course workbook and allow instructors to assess the baseline level of existing participant knowledge, skills and experience.  </a:t>
            </a:r>
            <a:endParaRPr lang="en-US" sz="1200" b="1" i="0" u="none" strike="noStrike" cap="none">
              <a:solidFill>
                <a:schemeClr val="dk1"/>
              </a:solidFill>
              <a:effectLst/>
              <a:latin typeface="Calibri"/>
              <a:ea typeface="Calibri"/>
              <a:cs typeface="Calibri"/>
            </a:endParaRPr>
          </a:p>
          <a:p>
            <a:pPr marL="0" indent="0"/>
            <a:endParaRPr lang="en-GB" b="1"/>
          </a:p>
          <a:p>
            <a:pPr marL="0" indent="0"/>
            <a:r>
              <a:rPr lang="en-GB"/>
              <a:t>This could be a good opportunity for participants to submit their pre course workbooks for instructors to review participant responses to the workbook questions, while participants complete the test. </a:t>
            </a:r>
          </a:p>
          <a:p>
            <a:pPr marL="0" indent="0"/>
            <a:endParaRPr lang="en-GB"/>
          </a:p>
          <a:p>
            <a:pPr marL="0" indent="0"/>
            <a:r>
              <a:rPr lang="en-GB"/>
              <a:t>Presentations, test results and workbook answers should be used by instructors to assess baseline level of knowledge, skills and experience of each participant, identify any areas that require further support and tailor the in-person training accordingly.</a:t>
            </a:r>
          </a:p>
          <a:p>
            <a:pPr marL="0" indent="0"/>
            <a:endParaRPr lang="en-GB"/>
          </a:p>
          <a:p>
            <a:pPr marL="0" indent="0"/>
            <a:r>
              <a:rPr lang="en-GB"/>
              <a:t>Workbooks should be returned to participants for lesson 4 onwards, as reference material for the remainder of the course.  </a:t>
            </a:r>
          </a:p>
          <a:p>
            <a:pPr marL="0" indent="0"/>
            <a:endParaRPr lang="en-GB"/>
          </a:p>
          <a:p>
            <a:pPr marL="0" indent="0"/>
            <a:r>
              <a:rPr lang="en-GB" b="1"/>
              <a:t>All photographs in this lesson are </a:t>
            </a:r>
            <a:r>
              <a:rPr lang="en-GB" b="1">
                <a:latin typeface="Arial" panose="020B0604020202020204" pitchFamily="34" charset="0"/>
                <a:cs typeface="Arial" panose="020B0604020202020204" pitchFamily="34" charset="0"/>
              </a:rPr>
              <a:t>© United Nations unless otherwise stated.</a:t>
            </a:r>
            <a:endParaRPr lang="en-GB" b="1"/>
          </a:p>
        </p:txBody>
      </p:sp>
      <p:sp>
        <p:nvSpPr>
          <p:cNvPr id="55" name="Google Shape;5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End Slide">
  <p:cSld name="Title/End Slide">
    <p:spTree>
      <p:nvGrpSpPr>
        <p:cNvPr id="1" name="Shape 10"/>
        <p:cNvGrpSpPr/>
        <p:nvPr/>
      </p:nvGrpSpPr>
      <p:grpSpPr>
        <a:xfrm>
          <a:off x="0" y="0"/>
          <a:ext cx="0" cy="0"/>
          <a:chOff x="0" y="0"/>
          <a:chExt cx="0" cy="0"/>
        </a:xfrm>
      </p:grpSpPr>
      <p:pic>
        <p:nvPicPr>
          <p:cNvPr id="2" name="Picture 1">
            <a:extLst>
              <a:ext uri="{FF2B5EF4-FFF2-40B4-BE49-F238E27FC236}">
                <a16:creationId xmlns:a16="http://schemas.microsoft.com/office/drawing/2014/main" id="{C71B9316-863B-45A6-A914-EF512F1E8967}"/>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12" name="Google Shape;12;p9"/>
          <p:cNvPicPr preferRelativeResize="0"/>
          <p:nvPr/>
        </p:nvPicPr>
        <p:blipFill rotWithShape="1">
          <a:blip r:embed="rId3">
            <a:alphaModFix/>
          </a:blip>
          <a:srcRect/>
          <a:stretch/>
        </p:blipFill>
        <p:spPr>
          <a:xfrm>
            <a:off x="95613" y="127571"/>
            <a:ext cx="600462" cy="509981"/>
          </a:xfrm>
          <a:prstGeom prst="rect">
            <a:avLst/>
          </a:prstGeom>
          <a:noFill/>
          <a:ln>
            <a:noFill/>
          </a:ln>
        </p:spPr>
      </p:pic>
      <p:sp>
        <p:nvSpPr>
          <p:cNvPr id="13" name="Google Shape;13;p9"/>
          <p:cNvSpPr/>
          <p:nvPr/>
        </p:nvSpPr>
        <p:spPr>
          <a:xfrm>
            <a:off x="791688" y="0"/>
            <a:ext cx="2708671" cy="3338514"/>
          </a:xfrm>
          <a:prstGeom prst="downArrow">
            <a:avLst>
              <a:gd name="adj1" fmla="val 100000"/>
              <a:gd name="adj2" fmla="val 2689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 name="Google Shape;14;p9"/>
          <p:cNvPicPr preferRelativeResize="0"/>
          <p:nvPr/>
        </p:nvPicPr>
        <p:blipFill rotWithShape="1">
          <a:blip r:embed="rId3">
            <a:alphaModFix/>
          </a:blip>
          <a:srcRect/>
          <a:stretch/>
        </p:blipFill>
        <p:spPr>
          <a:xfrm>
            <a:off x="95613" y="137845"/>
            <a:ext cx="600462" cy="509981"/>
          </a:xfrm>
          <a:prstGeom prst="rect">
            <a:avLst/>
          </a:prstGeom>
          <a:noFill/>
          <a:ln>
            <a:noFill/>
          </a:ln>
        </p:spPr>
      </p:pic>
      <p:sp>
        <p:nvSpPr>
          <p:cNvPr id="15" name="Google Shape;15;p9"/>
          <p:cNvSpPr txBox="1">
            <a:spLocks noGrp="1"/>
          </p:cNvSpPr>
          <p:nvPr>
            <p:ph type="body" idx="1"/>
          </p:nvPr>
        </p:nvSpPr>
        <p:spPr>
          <a:xfrm>
            <a:off x="914668" y="382561"/>
            <a:ext cx="2187575" cy="208323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2400"/>
              <a:buFont typeface="Arial"/>
              <a:buNone/>
              <a:defRPr sz="2400" b="1" i="0" u="none" strike="noStrike" cap="none">
                <a:solidFill>
                  <a:schemeClr val="lt1"/>
                </a:solidFill>
                <a:latin typeface="Arial"/>
                <a:ea typeface="Arial"/>
                <a:cs typeface="Arial"/>
                <a:sym typeface="Arial"/>
              </a:defRPr>
            </a:lvl1pPr>
            <a:lvl2pPr marL="914400" marR="0" lvl="1" indent="-228600" algn="ctr" rtl="0">
              <a:lnSpc>
                <a:spcPct val="9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2pPr>
            <a:lvl3pPr marL="1371600" marR="0" lvl="2" indent="-228600" algn="ctr"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3pPr>
            <a:lvl4pPr marL="1828800" marR="0" lvl="3"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4pPr>
            <a:lvl5pPr marL="2286000" marR="0" lvl="4" indent="-228600" algn="ctr" rtl="0">
              <a:lnSpc>
                <a:spcPct val="90000"/>
              </a:lnSpc>
              <a:spcBef>
                <a:spcPts val="500"/>
              </a:spcBef>
              <a:spcAft>
                <a:spcPts val="0"/>
              </a:spcAft>
              <a:buClr>
                <a:schemeClr val="lt1"/>
              </a:buClr>
              <a:buSzPts val="1800"/>
              <a:buFont typeface="Arial"/>
              <a:buNone/>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9"/>
          <p:cNvSpPr/>
          <p:nvPr/>
        </p:nvSpPr>
        <p:spPr>
          <a:xfrm flipH="1">
            <a:off x="2691829" y="5116530"/>
            <a:ext cx="7007341" cy="1520575"/>
          </a:xfrm>
          <a:prstGeom prst="homePlat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 name="Google Shape;17;p9"/>
          <p:cNvSpPr txBox="1">
            <a:spLocks noGrp="1"/>
          </p:cNvSpPr>
          <p:nvPr>
            <p:ph type="body" idx="2"/>
          </p:nvPr>
        </p:nvSpPr>
        <p:spPr>
          <a:xfrm>
            <a:off x="3404746" y="5321300"/>
            <a:ext cx="6150417" cy="115411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2pPr>
            <a:lvl3pPr marL="1371600" marR="0" lvl="2"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3pPr>
            <a:lvl4pPr marL="1828800" marR="0" lvl="3"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4pPr>
            <a:lvl5pPr marL="2286000" marR="0" lvl="4" indent="-228600" algn="l" rtl="0">
              <a:lnSpc>
                <a:spcPct val="90000"/>
              </a:lnSpc>
              <a:spcBef>
                <a:spcPts val="500"/>
              </a:spcBef>
              <a:spcAft>
                <a:spcPts val="0"/>
              </a:spcAft>
              <a:buClr>
                <a:schemeClr val="lt1"/>
              </a:buClr>
              <a:buSzPts val="3000"/>
              <a:buFont typeface="Arial"/>
              <a:buNone/>
              <a:defRPr sz="30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White Background Main Body Slide">
  <p:cSld name="White Background Main Body Slide">
    <p:spTree>
      <p:nvGrpSpPr>
        <p:cNvPr id="1" name="Shape 43"/>
        <p:cNvGrpSpPr/>
        <p:nvPr/>
      </p:nvGrpSpPr>
      <p:grpSpPr>
        <a:xfrm>
          <a:off x="0" y="0"/>
          <a:ext cx="0" cy="0"/>
          <a:chOff x="0" y="0"/>
          <a:chExt cx="0" cy="0"/>
        </a:xfrm>
      </p:grpSpPr>
      <p:sp>
        <p:nvSpPr>
          <p:cNvPr id="44" name="Google Shape;44;p14"/>
          <p:cNvSpPr txBox="1">
            <a:spLocks noGrp="1"/>
          </p:cNvSpPr>
          <p:nvPr>
            <p:ph type="body" idx="1"/>
          </p:nvPr>
        </p:nvSpPr>
        <p:spPr>
          <a:xfrm>
            <a:off x="4629150" y="1825625"/>
            <a:ext cx="38862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5" name="Google Shape;45;p14"/>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46" name="Google Shape;46;p14"/>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4F81BD"/>
              </a:buClr>
              <a:buSzPts val="4400"/>
              <a:buFont typeface="Arial"/>
              <a:buNone/>
              <a:defRPr sz="4400" b="0" i="0" u="none" strike="noStrike" cap="none">
                <a:solidFill>
                  <a:srgbClr val="4F81BD"/>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estions Slide">
  <p:cSld name="Questions Slide">
    <p:spTree>
      <p:nvGrpSpPr>
        <p:cNvPr id="1" name="Shape 47"/>
        <p:cNvGrpSpPr/>
        <p:nvPr/>
      </p:nvGrpSpPr>
      <p:grpSpPr>
        <a:xfrm>
          <a:off x="0" y="0"/>
          <a:ext cx="0" cy="0"/>
          <a:chOff x="0" y="0"/>
          <a:chExt cx="0" cy="0"/>
        </a:xfrm>
      </p:grpSpPr>
      <p:sp>
        <p:nvSpPr>
          <p:cNvPr id="48" name="Google Shape;48;p15"/>
          <p:cNvSpPr/>
          <p:nvPr/>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15"/>
          <p:cNvSpPr/>
          <p:nvPr/>
        </p:nvSpPr>
        <p:spPr>
          <a:xfrm>
            <a:off x="0" y="0"/>
            <a:ext cx="5835394" cy="6858000"/>
          </a:xfrm>
          <a:prstGeom prst="rect">
            <a:avLst/>
          </a:prstGeom>
          <a:solidFill>
            <a:schemeClr val="dk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15"/>
          <p:cNvPicPr preferRelativeResize="0"/>
          <p:nvPr/>
        </p:nvPicPr>
        <p:blipFill rotWithShape="1">
          <a:blip r:embed="rId2">
            <a:alphaModFix/>
          </a:blip>
          <a:srcRect/>
          <a:stretch/>
        </p:blipFill>
        <p:spPr>
          <a:xfrm>
            <a:off x="85338" y="76200"/>
            <a:ext cx="600462" cy="509981"/>
          </a:xfrm>
          <a:prstGeom prst="rect">
            <a:avLst/>
          </a:prstGeom>
          <a:noFill/>
          <a:ln>
            <a:noFill/>
          </a:ln>
        </p:spPr>
      </p:pic>
      <p:sp>
        <p:nvSpPr>
          <p:cNvPr id="51" name="Google Shape;51;p15"/>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4" r:id="rId2"/>
    <p:sldLayoutId id="2147483655"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8" name="Google Shape;58;p1"/>
          <p:cNvSpPr txBox="1">
            <a:spLocks noGrp="1"/>
          </p:cNvSpPr>
          <p:nvPr>
            <p:ph type="body" idx="2"/>
          </p:nvPr>
        </p:nvSpPr>
        <p:spPr>
          <a:xfrm>
            <a:off x="3385291" y="5603133"/>
            <a:ext cx="6150417" cy="54474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000"/>
              <a:buNone/>
            </a:pPr>
            <a:r>
              <a:rPr lang="en-GB" b="1"/>
              <a:t>Initial Assessment</a:t>
            </a:r>
            <a:endParaRPr b="1"/>
          </a:p>
        </p:txBody>
      </p:sp>
      <p:sp>
        <p:nvSpPr>
          <p:cNvPr id="7" name="Text Placeholder 1">
            <a:extLst>
              <a:ext uri="{FF2B5EF4-FFF2-40B4-BE49-F238E27FC236}">
                <a16:creationId xmlns:a16="http://schemas.microsoft.com/office/drawing/2014/main" id="{365EC5D0-0229-2742-A08F-4B4D2CE5B8A4}"/>
              </a:ext>
            </a:extLst>
          </p:cNvPr>
          <p:cNvSpPr txBox="1">
            <a:spLocks/>
          </p:cNvSpPr>
          <p:nvPr/>
        </p:nvSpPr>
        <p:spPr>
          <a:xfrm>
            <a:off x="928845" y="332942"/>
            <a:ext cx="2187575" cy="208323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400" b="1">
                <a:solidFill>
                  <a:srgbClr val="FFFFFF"/>
                </a:solidFill>
                <a:sym typeface="Century Gothic"/>
              </a:rPr>
              <a:t>Weapons and Ammunition Management in UN Peace Operations</a:t>
            </a:r>
            <a:endParaRPr lang="en-IE" sz="2400" b="1"/>
          </a:p>
        </p:txBody>
      </p:sp>
    </p:spTree>
  </p:cSld>
  <p:clrMapOvr>
    <a:masterClrMapping/>
  </p:clrMapOvr>
</p:sld>
</file>

<file path=ppt/theme/theme1.xml><?xml version="1.0" encoding="utf-8"?>
<a:theme xmlns:a="http://schemas.openxmlformats.org/drawingml/2006/main" name="Office Theme">
  <a:themeElements>
    <a:clrScheme name="Blue Warm">
      <a:dk1>
        <a:srgbClr val="000000"/>
      </a:dk1>
      <a:lt1>
        <a:srgbClr val="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_Flow_SignoffStatus xmlns="ffaef953-2cda-4d9d-b070-85228d2d3b5f" xsi:nil="true"/>
    <_x0023_ xmlns="ffaef953-2cda-4d9d-b070-85228d2d3b5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2" ma:contentTypeDescription="Create a new document." ma:contentTypeScope="" ma:versionID="ec27a2a93bb6a254e48540e5054f4e50">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70f94bd43e4a92ff9f0423f892b53530"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36C1B1-681B-41C4-B078-713AD774DC91}">
  <ds:schemaRefs>
    <ds:schemaRef ds:uri="52653c9e-d874-4f93-8b61-023a65a31c40"/>
    <ds:schemaRef ds:uri="985ec44e-1bab-4c0b-9df0-6ba128686fc9"/>
    <ds:schemaRef ds:uri="b56d6760-b380-4122-9876-28594ce256dd"/>
    <ds:schemaRef ds:uri="db065248-edff-472c-af6e-a9abf843337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E86DDEA-5BB9-4AF7-AFEC-9AFC53F7D8AB}">
  <ds:schemaRefs>
    <ds:schemaRef ds:uri="http://schemas.microsoft.com/sharepoint/v3/contenttype/forms"/>
  </ds:schemaRefs>
</ds:datastoreItem>
</file>

<file path=customXml/itemProps3.xml><?xml version="1.0" encoding="utf-8"?>
<ds:datastoreItem xmlns:ds="http://schemas.openxmlformats.org/officeDocument/2006/customXml" ds:itemID="{DFFDFC84-121A-4FFC-95DC-7FED1595B525}"/>
</file>

<file path=docProps/app.xml><?xml version="1.0" encoding="utf-8"?>
<Properties xmlns="http://schemas.openxmlformats.org/officeDocument/2006/extended-properties" xmlns:vt="http://schemas.openxmlformats.org/officeDocument/2006/docPropsVTypes">
  <TotalTime>0</TotalTime>
  <Words>155</Words>
  <Application>Microsoft Office PowerPoint</Application>
  <PresentationFormat>On-screen Show (4:3)</PresentationFormat>
  <Paragraphs>12</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Rory Edwards</dc:creator>
  <cp:lastModifiedBy>Mathieu Waeber</cp:lastModifiedBy>
  <cp:revision>1</cp:revision>
  <dcterms:created xsi:type="dcterms:W3CDTF">2021-06-15T14:01:19Z</dcterms:created>
  <dcterms:modified xsi:type="dcterms:W3CDTF">2024-05-14T19:57:29Z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ies>
</file>